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14"/>
  </p:notesMasterIdLst>
  <p:sldIdLst>
    <p:sldId id="256" r:id="rId2"/>
    <p:sldId id="270" r:id="rId3"/>
    <p:sldId id="262" r:id="rId4"/>
    <p:sldId id="263" r:id="rId5"/>
    <p:sldId id="258" r:id="rId6"/>
    <p:sldId id="267" r:id="rId7"/>
    <p:sldId id="260" r:id="rId8"/>
    <p:sldId id="268" r:id="rId9"/>
    <p:sldId id="259" r:id="rId10"/>
    <p:sldId id="261" r:id="rId11"/>
    <p:sldId id="26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271" autoAdjust="0"/>
  </p:normalViewPr>
  <p:slideViewPr>
    <p:cSldViewPr snapToGrid="0">
      <p:cViewPr varScale="1">
        <p:scale>
          <a:sx n="49" d="100"/>
          <a:sy n="49" d="100"/>
        </p:scale>
        <p:origin x="13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5A77D-9A37-4D6C-8E82-7F52DB17F6D7}" type="datetimeFigureOut">
              <a:rPr lang="lv-LV" smtClean="0"/>
              <a:t>21.04.2020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A38FB-632C-470F-AC57-A68451F798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6553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A38FB-632C-470F-AC57-A68451F798FC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66676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A38FB-632C-470F-AC57-A68451F798FC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90554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A38FB-632C-470F-AC57-A68451F798FC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96790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A38FB-632C-470F-AC57-A68451F798FC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8051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A38FB-632C-470F-AC57-A68451F798FC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05752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A38FB-632C-470F-AC57-A68451F798FC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38031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A38FB-632C-470F-AC57-A68451F798FC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73516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A38FB-632C-470F-AC57-A68451F798FC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08176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A38FB-632C-470F-AC57-A68451F798FC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24225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A38FB-632C-470F-AC57-A68451F798FC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8884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A38FB-632C-470F-AC57-A68451F798FC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59878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FAF6-7570-46DF-949A-F90DCFEDB0FB}" type="datetimeFigureOut">
              <a:rPr lang="lv-LV" smtClean="0"/>
              <a:t>21.04.2020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B0E6-C609-4053-9BFD-9642CFF9812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7356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FAF6-7570-46DF-949A-F90DCFEDB0FB}" type="datetimeFigureOut">
              <a:rPr lang="lv-LV" smtClean="0"/>
              <a:t>21.04.2020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B0E6-C609-4053-9BFD-9642CFF9812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8177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FAF6-7570-46DF-949A-F90DCFEDB0FB}" type="datetimeFigureOut">
              <a:rPr lang="lv-LV" smtClean="0"/>
              <a:t>21.04.2020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B0E6-C609-4053-9BFD-9642CFF9812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927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FAF6-7570-46DF-949A-F90DCFEDB0FB}" type="datetimeFigureOut">
              <a:rPr lang="lv-LV" smtClean="0"/>
              <a:t>21.04.2020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B0E6-C609-4053-9BFD-9642CFF9812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87472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FAF6-7570-46DF-949A-F90DCFEDB0FB}" type="datetimeFigureOut">
              <a:rPr lang="lv-LV" smtClean="0"/>
              <a:t>21.04.2020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B0E6-C609-4053-9BFD-9642CFF9812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2318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FAF6-7570-46DF-949A-F90DCFEDB0FB}" type="datetimeFigureOut">
              <a:rPr lang="lv-LV" smtClean="0"/>
              <a:t>21.04.2020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B0E6-C609-4053-9BFD-9642CFF9812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9839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FAF6-7570-46DF-949A-F90DCFEDB0FB}" type="datetimeFigureOut">
              <a:rPr lang="lv-LV" smtClean="0"/>
              <a:t>21.04.2020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B0E6-C609-4053-9BFD-9642CFF9812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4625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FAF6-7570-46DF-949A-F90DCFEDB0FB}" type="datetimeFigureOut">
              <a:rPr lang="lv-LV" smtClean="0"/>
              <a:t>21.04.2020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B0E6-C609-4053-9BFD-9642CFF9812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2926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FAF6-7570-46DF-949A-F90DCFEDB0FB}" type="datetimeFigureOut">
              <a:rPr lang="lv-LV" smtClean="0"/>
              <a:t>21.04.2020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B0E6-C609-4053-9BFD-9642CFF9812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017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FAF6-7570-46DF-949A-F90DCFEDB0FB}" type="datetimeFigureOut">
              <a:rPr lang="lv-LV" smtClean="0"/>
              <a:t>21.04.2020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B0E6-C609-4053-9BFD-9642CFF9812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41396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FAF6-7570-46DF-949A-F90DCFEDB0FB}" type="datetimeFigureOut">
              <a:rPr lang="lv-LV" smtClean="0"/>
              <a:t>21.04.2020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B0E6-C609-4053-9BFD-9642CFF9812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2954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2FAF6-7570-46DF-949A-F90DCFEDB0FB}" type="datetimeFigureOut">
              <a:rPr lang="lv-LV" smtClean="0"/>
              <a:t>21.04.2020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DB0E6-C609-4053-9BFD-9642CFF9812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5844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lze.kurme@lm.gov.lv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hyperlink" Target="mailto:socdarbs@lm.gov.l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CB58083-207D-4F1E-8D94-FB2CCB15F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34636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578FCC-1870-4302-A27B-C1862E46C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3" t="45716" r="30135" b="9820"/>
          <a:stretch>
            <a:fillRect/>
          </a:stretch>
        </p:blipFill>
        <p:spPr>
          <a:xfrm rot="16200000" flipH="1">
            <a:off x="4979456" y="2019878"/>
            <a:ext cx="6858000" cy="2818242"/>
          </a:xfrm>
          <a:custGeom>
            <a:avLst/>
            <a:gdLst>
              <a:gd name="connsiteX0" fmla="*/ 0 w 6858000"/>
              <a:gd name="connsiteY0" fmla="*/ 1 h 2818242"/>
              <a:gd name="connsiteX1" fmla="*/ 0 w 6858000"/>
              <a:gd name="connsiteY1" fmla="*/ 2818242 h 2818242"/>
              <a:gd name="connsiteX2" fmla="*/ 6858000 w 6858000"/>
              <a:gd name="connsiteY2" fmla="*/ 2818241 h 2818242"/>
              <a:gd name="connsiteX3" fmla="*/ 6858000 w 6858000"/>
              <a:gd name="connsiteY3" fmla="*/ 0 h 281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2818242">
                <a:moveTo>
                  <a:pt x="0" y="1"/>
                </a:moveTo>
                <a:lnTo>
                  <a:pt x="0" y="2818242"/>
                </a:lnTo>
                <a:lnTo>
                  <a:pt x="6858000" y="2818241"/>
                </a:lnTo>
                <a:lnTo>
                  <a:pt x="685800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DDC3D4-29EF-4EDA-9438-1CAECA26F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1365403"/>
            <a:ext cx="6406842" cy="4127194"/>
          </a:xfrm>
        </p:spPr>
        <p:txBody>
          <a:bodyPr anchor="ctr">
            <a:normAutofit fontScale="90000"/>
          </a:bodyPr>
          <a:lstStyle/>
          <a:p>
            <a:pPr algn="l"/>
            <a:r>
              <a:rPr lang="lv-LV" sz="6600" b="1" dirty="0">
                <a:solidFill>
                  <a:srgbClr val="FFFFFF"/>
                </a:solidFill>
              </a:rPr>
              <a:t>Darba vide sociālajā darbā Latvijā – izaicinājumi un risinājumi </a:t>
            </a:r>
            <a:endParaRPr lang="lv-LV" sz="66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E382B-0C67-4CB0-AB8D-02AAF4C3E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1131" y="2739168"/>
            <a:ext cx="3279978" cy="2485549"/>
          </a:xfrm>
        </p:spPr>
        <p:txBody>
          <a:bodyPr anchor="ctr">
            <a:normAutofit fontScale="92500"/>
          </a:bodyPr>
          <a:lstStyle/>
          <a:p>
            <a:pPr algn="l"/>
            <a:r>
              <a:rPr lang="en-GB" sz="3600" b="1" dirty="0" err="1">
                <a:solidFill>
                  <a:srgbClr val="000000"/>
                </a:solidFill>
              </a:rPr>
              <a:t>Ilze</a:t>
            </a:r>
            <a:r>
              <a:rPr lang="en-GB" sz="3600" b="1" dirty="0">
                <a:solidFill>
                  <a:srgbClr val="000000"/>
                </a:solidFill>
              </a:rPr>
              <a:t> </a:t>
            </a:r>
            <a:r>
              <a:rPr lang="en-GB" sz="3600" b="1" dirty="0" err="1">
                <a:solidFill>
                  <a:srgbClr val="000000"/>
                </a:solidFill>
              </a:rPr>
              <a:t>Kurme</a:t>
            </a:r>
            <a:endParaRPr lang="en-GB" sz="3600" b="1" dirty="0">
              <a:solidFill>
                <a:srgbClr val="000000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GB" sz="2800" dirty="0" err="1">
                <a:solidFill>
                  <a:srgbClr val="000000"/>
                </a:solidFill>
              </a:rPr>
              <a:t>Projekta</a:t>
            </a:r>
            <a:r>
              <a:rPr lang="en-GB" sz="2800" dirty="0">
                <a:solidFill>
                  <a:srgbClr val="000000"/>
                </a:solidFill>
              </a:rPr>
              <a:t> “</a:t>
            </a:r>
            <a:r>
              <a:rPr lang="en-GB" sz="2800" dirty="0" err="1">
                <a:solidFill>
                  <a:srgbClr val="000000"/>
                </a:solidFill>
              </a:rPr>
              <a:t>Profesionāla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sociālā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darba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attīstība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pašvaldībās</a:t>
            </a:r>
            <a:r>
              <a:rPr lang="en-GB" sz="2800" dirty="0">
                <a:solidFill>
                  <a:srgbClr val="000000"/>
                </a:solidFill>
              </a:rPr>
              <a:t>”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2800" dirty="0" err="1">
                <a:solidFill>
                  <a:srgbClr val="000000"/>
                </a:solidFill>
              </a:rPr>
              <a:t>vadītāja</a:t>
            </a:r>
            <a:endParaRPr lang="en-GB" sz="2800" dirty="0">
              <a:solidFill>
                <a:srgbClr val="000000"/>
              </a:solidFill>
            </a:endParaRPr>
          </a:p>
        </p:txBody>
      </p:sp>
      <p:pic>
        <p:nvPicPr>
          <p:cNvPr id="16" name="Picture 15" descr="C:\Users\Liva.Viksne\AppData\Local\Microsoft\Windows\INetCache\Content.Word\Projekta_logo_apgriezts.jpg">
            <a:extLst>
              <a:ext uri="{FF2B5EF4-FFF2-40B4-BE49-F238E27FC236}">
                <a16:creationId xmlns:a16="http://schemas.microsoft.com/office/drawing/2014/main" id="{D3A39DB5-5668-45D4-AE1B-F4E1EAB660C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889" y="5100470"/>
            <a:ext cx="1173798" cy="1310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5213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2C50A0D-630B-4765-AD92-9D297DBB7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>
                <a:solidFill>
                  <a:srgbClr val="FFFFFF"/>
                </a:solidFill>
              </a:rPr>
              <a:t>Globālais</a:t>
            </a:r>
            <a:r>
              <a:rPr lang="en-GB" sz="4000">
                <a:solidFill>
                  <a:srgbClr val="FFFFFF"/>
                </a:solidFill>
              </a:rPr>
              <a:t> </a:t>
            </a:r>
            <a:r>
              <a:rPr lang="en-GB" sz="4000" b="1">
                <a:solidFill>
                  <a:srgbClr val="FFFFFF"/>
                </a:solidFill>
              </a:rPr>
              <a:t>pētījums</a:t>
            </a:r>
            <a:r>
              <a:rPr lang="en-GB" sz="4000">
                <a:solidFill>
                  <a:srgbClr val="FFFFFF"/>
                </a:solidFill>
              </a:rPr>
              <a:t>:</a:t>
            </a:r>
            <a:endParaRPr lang="lv-LV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3E015-58DE-45F4-811E-BE37B352A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753937"/>
            <a:ext cx="9833548" cy="3746876"/>
          </a:xfrm>
        </p:spPr>
        <p:txBody>
          <a:bodyPr>
            <a:normAutofit/>
          </a:bodyPr>
          <a:lstStyle/>
          <a:p>
            <a:r>
              <a:rPr lang="en-GB" sz="2400" dirty="0" err="1">
                <a:solidFill>
                  <a:srgbClr val="000000"/>
                </a:solidFill>
              </a:rPr>
              <a:t>Anketa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tulkota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franču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spāņu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latviešu</a:t>
            </a:r>
            <a:r>
              <a:rPr lang="en-GB" sz="2400" dirty="0">
                <a:solidFill>
                  <a:srgbClr val="000000"/>
                </a:solidFill>
              </a:rPr>
              <a:t> un </a:t>
            </a:r>
            <a:r>
              <a:rPr lang="en-GB" sz="2400" dirty="0" err="1">
                <a:solidFill>
                  <a:srgbClr val="000000"/>
                </a:solidFill>
              </a:rPr>
              <a:t>poļu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valodā</a:t>
            </a:r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 err="1">
                <a:solidFill>
                  <a:srgbClr val="000000"/>
                </a:solidFill>
              </a:rPr>
              <a:t>Anketā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iekļautie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jautājumi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aptver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tādas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tēmas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kā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piemēram</a:t>
            </a:r>
            <a:r>
              <a:rPr lang="en-GB" sz="2400" dirty="0">
                <a:solidFill>
                  <a:srgbClr val="000000"/>
                </a:solidFill>
              </a:rPr>
              <a:t>: </a:t>
            </a:r>
            <a:r>
              <a:rPr lang="en-GB" sz="2400" dirty="0" err="1">
                <a:solidFill>
                  <a:srgbClr val="000000"/>
                </a:solidFill>
              </a:rPr>
              <a:t>slodze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laika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spiediens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attiecības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ar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vadību</a:t>
            </a:r>
            <a:r>
              <a:rPr lang="en-GB" sz="2400" dirty="0">
                <a:solidFill>
                  <a:srgbClr val="000000"/>
                </a:solidFill>
              </a:rPr>
              <a:t> un </a:t>
            </a:r>
            <a:r>
              <a:rPr lang="en-GB" sz="2400" dirty="0" err="1">
                <a:solidFill>
                  <a:srgbClr val="000000"/>
                </a:solidFill>
              </a:rPr>
              <a:t>kolēģiem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pašnoteikšanās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saņemtais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atbalsts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pielāgošanās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jauniem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apstāk</a:t>
            </a:r>
            <a:r>
              <a:rPr lang="lv-LV" sz="2400" dirty="0">
                <a:solidFill>
                  <a:srgbClr val="000000"/>
                </a:solidFill>
              </a:rPr>
              <a:t>ļ</a:t>
            </a:r>
            <a:r>
              <a:rPr lang="en-GB" sz="2400" dirty="0" err="1">
                <a:solidFill>
                  <a:srgbClr val="000000"/>
                </a:solidFill>
              </a:rPr>
              <a:t>iem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vienlaikus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skatot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dažādus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pašsajūtas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aspektus</a:t>
            </a:r>
            <a:r>
              <a:rPr lang="en-GB" sz="2400" dirty="0">
                <a:solidFill>
                  <a:srgbClr val="000000"/>
                </a:solidFill>
              </a:rPr>
              <a:t>.</a:t>
            </a:r>
          </a:p>
          <a:p>
            <a:r>
              <a:rPr lang="lv-LV" sz="2400" dirty="0">
                <a:solidFill>
                  <a:srgbClr val="000000"/>
                </a:solidFill>
              </a:rPr>
              <a:t>Iegūstot vispasaules sociālo darbinieku viedokli, </a:t>
            </a:r>
            <a:r>
              <a:rPr lang="en-GB" sz="2400" dirty="0" err="1">
                <a:solidFill>
                  <a:srgbClr val="000000"/>
                </a:solidFill>
              </a:rPr>
              <a:t>tiek</a:t>
            </a:r>
            <a:r>
              <a:rPr lang="lv-LV" sz="2400" dirty="0">
                <a:solidFill>
                  <a:srgbClr val="000000"/>
                </a:solidFill>
              </a:rPr>
              <a:t> pētīti sociālo darbinieku darba apstākļi un to ietekme uz psiholoģisko veselību.</a:t>
            </a:r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 err="1">
                <a:solidFill>
                  <a:srgbClr val="000000"/>
                </a:solidFill>
              </a:rPr>
              <a:t>Dati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tika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ievākti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līdz</a:t>
            </a:r>
            <a:r>
              <a:rPr lang="en-GB" sz="2400" dirty="0">
                <a:solidFill>
                  <a:srgbClr val="000000"/>
                </a:solidFill>
              </a:rPr>
              <a:t> 2020.gada 31.martam, </a:t>
            </a:r>
            <a:r>
              <a:rPr lang="en-GB" sz="2400" dirty="0" err="1">
                <a:solidFill>
                  <a:srgbClr val="000000"/>
                </a:solidFill>
              </a:rPr>
              <a:t>pirmos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rezultātus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plānots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prezentēt</a:t>
            </a:r>
            <a:r>
              <a:rPr lang="en-GB" sz="2400" dirty="0">
                <a:solidFill>
                  <a:srgbClr val="000000"/>
                </a:solidFill>
              </a:rPr>
              <a:t> 2020.gada </a:t>
            </a:r>
            <a:r>
              <a:rPr lang="en-GB" sz="2400" dirty="0" err="1">
                <a:solidFill>
                  <a:srgbClr val="000000"/>
                </a:solidFill>
              </a:rPr>
              <a:t>jūlijā</a:t>
            </a:r>
            <a:r>
              <a:rPr lang="en-GB" sz="2400" dirty="0">
                <a:solidFill>
                  <a:srgbClr val="000000"/>
                </a:solidFill>
              </a:rPr>
              <a:t> IFSW </a:t>
            </a:r>
            <a:r>
              <a:rPr lang="en-GB" sz="2400" dirty="0" err="1">
                <a:solidFill>
                  <a:srgbClr val="000000"/>
                </a:solidFill>
              </a:rPr>
              <a:t>konferencē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Kanādā</a:t>
            </a:r>
            <a:r>
              <a:rPr lang="en-GB" sz="2400" dirty="0">
                <a:solidFill>
                  <a:srgbClr val="000000"/>
                </a:solidFill>
              </a:rPr>
              <a:t>.</a:t>
            </a:r>
          </a:p>
          <a:p>
            <a:endParaRPr lang="lv-L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52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C9CA98B-16EC-4152-ADC8-F6EF5A4D1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GB" b="1" dirty="0" err="1">
                <a:solidFill>
                  <a:srgbClr val="000000"/>
                </a:solidFill>
              </a:rPr>
              <a:t>Risinājumi</a:t>
            </a:r>
            <a:r>
              <a:rPr lang="en-GB" b="1" dirty="0">
                <a:solidFill>
                  <a:srgbClr val="000000"/>
                </a:solidFill>
              </a:rPr>
              <a:t>:</a:t>
            </a:r>
            <a:endParaRPr lang="lv-LV" b="1" dirty="0">
              <a:solidFill>
                <a:srgbClr val="000000"/>
              </a:solidFill>
            </a:endParaRPr>
          </a:p>
        </p:txBody>
      </p:sp>
      <p:sp>
        <p:nvSpPr>
          <p:cNvPr id="3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6988E1-9B8E-4805-A411-C55DEFAA2D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/>
          </a:blip>
          <a:srcRect r="-3" b="10003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77D8E7-6F7C-4F98-8A1B-1B61F5289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 lnSpcReduction="10000"/>
          </a:bodyPr>
          <a:lstStyle/>
          <a:p>
            <a:r>
              <a:rPr lang="en-GB" dirty="0" err="1">
                <a:solidFill>
                  <a:srgbClr val="000000"/>
                </a:solidFill>
              </a:rPr>
              <a:t>Regulāri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jāizzina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sociālo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darbinieku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vajadzības</a:t>
            </a:r>
            <a:r>
              <a:rPr lang="en-GB" dirty="0">
                <a:solidFill>
                  <a:srgbClr val="000000"/>
                </a:solidFill>
              </a:rPr>
              <a:t>;</a:t>
            </a:r>
          </a:p>
          <a:p>
            <a:r>
              <a:rPr lang="en-GB" dirty="0" err="1">
                <a:solidFill>
                  <a:srgbClr val="000000"/>
                </a:solidFill>
              </a:rPr>
              <a:t>Rīcība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balstīta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vajadzībās</a:t>
            </a:r>
            <a:r>
              <a:rPr lang="en-GB" dirty="0">
                <a:solidFill>
                  <a:srgbClr val="000000"/>
                </a:solidFill>
              </a:rPr>
              <a:t>;</a:t>
            </a:r>
          </a:p>
          <a:p>
            <a:r>
              <a:rPr lang="en-GB" dirty="0" err="1">
                <a:solidFill>
                  <a:srgbClr val="000000"/>
                </a:solidFill>
              </a:rPr>
              <a:t>Atbildīgo</a:t>
            </a:r>
            <a:r>
              <a:rPr lang="en-GB" dirty="0">
                <a:solidFill>
                  <a:srgbClr val="000000"/>
                </a:solidFill>
              </a:rPr>
              <a:t> t.sk. p/v </a:t>
            </a:r>
            <a:r>
              <a:rPr lang="en-GB" dirty="0" err="1">
                <a:solidFill>
                  <a:srgbClr val="000000"/>
                </a:solidFill>
              </a:rPr>
              <a:t>vadības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informēšana</a:t>
            </a:r>
            <a:r>
              <a:rPr lang="en-GB" dirty="0">
                <a:solidFill>
                  <a:srgbClr val="000000"/>
                </a:solidFill>
              </a:rPr>
              <a:t>/</a:t>
            </a:r>
            <a:r>
              <a:rPr lang="en-GB" dirty="0" err="1">
                <a:solidFill>
                  <a:srgbClr val="000000"/>
                </a:solidFill>
              </a:rPr>
              <a:t>izglītošana</a:t>
            </a:r>
            <a:r>
              <a:rPr lang="en-GB" dirty="0">
                <a:solidFill>
                  <a:srgbClr val="000000"/>
                </a:solidFill>
              </a:rPr>
              <a:t>;</a:t>
            </a:r>
          </a:p>
          <a:p>
            <a:r>
              <a:rPr lang="lv-LV" dirty="0">
                <a:solidFill>
                  <a:srgbClr val="000000"/>
                </a:solidFill>
              </a:rPr>
              <a:t>Sociālā darba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labbūtības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mērījumi</a:t>
            </a:r>
            <a:r>
              <a:rPr lang="en-GB" dirty="0">
                <a:solidFill>
                  <a:srgbClr val="000000"/>
                </a:solidFill>
              </a:rPr>
              <a:t>;</a:t>
            </a:r>
          </a:p>
          <a:p>
            <a:r>
              <a:rPr lang="en-GB" dirty="0" err="1">
                <a:solidFill>
                  <a:srgbClr val="000000"/>
                </a:solidFill>
              </a:rPr>
              <a:t>Prakses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standartu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noteikšana</a:t>
            </a:r>
            <a:r>
              <a:rPr lang="en-GB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endParaRPr lang="en-GB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lv-LV" sz="2000" dirty="0">
              <a:solidFill>
                <a:srgbClr val="000000"/>
              </a:solidFill>
            </a:endParaRPr>
          </a:p>
        </p:txBody>
      </p:sp>
      <p:sp>
        <p:nvSpPr>
          <p:cNvPr id="6" name="AutoShape 6" descr="Teamwork concept isometric illustration . cooperation partnership ...">
            <a:extLst>
              <a:ext uri="{FF2B5EF4-FFF2-40B4-BE49-F238E27FC236}">
                <a16:creationId xmlns:a16="http://schemas.microsoft.com/office/drawing/2014/main" id="{C74BA18B-D0E2-4FF3-BB7D-C8D05284F3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7" name="AutoShape 8" descr="Teamwork concept isometric illustration . cooperation partnership ...">
            <a:extLst>
              <a:ext uri="{FF2B5EF4-FFF2-40B4-BE49-F238E27FC236}">
                <a16:creationId xmlns:a16="http://schemas.microsoft.com/office/drawing/2014/main" id="{9D271173-57B8-4004-AD11-23F968B505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8" name="AutoShape 10" descr="Teamwork concept isometric illustration . cooperation partnership ...">
            <a:extLst>
              <a:ext uri="{FF2B5EF4-FFF2-40B4-BE49-F238E27FC236}">
                <a16:creationId xmlns:a16="http://schemas.microsoft.com/office/drawing/2014/main" id="{48DCE415-3F9D-49FC-B96E-5469419882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00848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4B739BA-6B89-47E4-807D-AE6DC3FD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2076450"/>
            <a:ext cx="10684151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Uz sadarbību!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4DAC66-6A45-4706-AD96-0A37EB39F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1575" y="4473360"/>
            <a:ext cx="9469211" cy="8656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>
                <a:solidFill>
                  <a:srgbClr val="000000"/>
                </a:solidFill>
                <a:latin typeface="+mn-lt"/>
                <a:ea typeface="+mn-ea"/>
                <a:cs typeface="+mn-cs"/>
                <a:hlinkClick r:id="rId3"/>
              </a:rPr>
              <a:t>Ilze.kurme@lm.gov.lv</a:t>
            </a:r>
            <a:endParaRPr lang="en-US" sz="22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sz="2200" kern="1200">
                <a:solidFill>
                  <a:srgbClr val="000000"/>
                </a:solidFill>
                <a:latin typeface="+mn-lt"/>
                <a:ea typeface="+mn-ea"/>
                <a:cs typeface="+mn-cs"/>
                <a:hlinkClick r:id="rId4"/>
              </a:rPr>
              <a:t>socdarbs@lm.gov.lv</a:t>
            </a:r>
            <a:endParaRPr lang="en-US" sz="22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n-US" sz="22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" name="Picture 17" descr="C:\Users\Liva.Viksne\AppData\Local\Microsoft\Windows\INetCache\Content.Word\Projekta_logo_apgriezts.jpg">
            <a:extLst>
              <a:ext uri="{FF2B5EF4-FFF2-40B4-BE49-F238E27FC236}">
                <a16:creationId xmlns:a16="http://schemas.microsoft.com/office/drawing/2014/main" id="{0B535AF8-7D26-4B5F-9628-B803EF20D7B9}"/>
              </a:ext>
            </a:extLst>
          </p:cNvPr>
          <p:cNvPicPr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8008"/>
          <a:stretch/>
        </p:blipFill>
        <p:spPr bwMode="auto">
          <a:xfrm>
            <a:off x="5359194" y="5151526"/>
            <a:ext cx="1473610" cy="1456773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241967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15E139-C8E5-4082-9401-E2C203CE3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lv-LV" sz="4000" b="1" dirty="0">
                <a:solidFill>
                  <a:srgbClr val="FFFFFF"/>
                </a:solidFill>
              </a:rPr>
              <a:t>Saturs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8D9242-4DF6-4AB2-9F6E-FE3C3AAE5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979" y="2789405"/>
            <a:ext cx="10656869" cy="3595213"/>
          </a:xfrm>
        </p:spPr>
        <p:txBody>
          <a:bodyPr>
            <a:noAutofit/>
          </a:bodyPr>
          <a:lstStyle/>
          <a:p>
            <a:r>
              <a:rPr lang="lv-LV" sz="3200" dirty="0">
                <a:solidFill>
                  <a:srgbClr val="000000"/>
                </a:solidFill>
              </a:rPr>
              <a:t>Dati par sociāla darba speciālistu un sociālo dienestu vadītāju viedokli attiecībā uz darba vidi (2017);</a:t>
            </a:r>
          </a:p>
          <a:p>
            <a:r>
              <a:rPr lang="lv-LV" sz="3200" dirty="0"/>
              <a:t>Aptauja s</a:t>
            </a:r>
            <a:r>
              <a:rPr lang="en-GB" sz="3200" dirty="0" err="1"/>
              <a:t>ociāl</a:t>
            </a:r>
            <a:r>
              <a:rPr lang="lv-LV" sz="3200" dirty="0" err="1"/>
              <a:t>iem</a:t>
            </a:r>
            <a:r>
              <a:rPr lang="lv-LV" sz="3200" dirty="0"/>
              <a:t> darbiniekiem, kas</a:t>
            </a:r>
            <a:r>
              <a:rPr lang="en-GB" sz="3200" dirty="0"/>
              <a:t> </a:t>
            </a:r>
            <a:r>
              <a:rPr lang="lv-LV" sz="3200" dirty="0"/>
              <a:t>strādā ar ģ</a:t>
            </a:r>
            <a:r>
              <a:rPr lang="en-GB" sz="3200" dirty="0" err="1"/>
              <a:t>imenēm</a:t>
            </a:r>
            <a:r>
              <a:rPr lang="en-GB" sz="3200" dirty="0"/>
              <a:t> </a:t>
            </a:r>
            <a:r>
              <a:rPr lang="en-GB" sz="3200" dirty="0" err="1"/>
              <a:t>ar</a:t>
            </a:r>
            <a:r>
              <a:rPr lang="en-GB" sz="3200" dirty="0"/>
              <a:t> </a:t>
            </a:r>
            <a:r>
              <a:rPr lang="en-GB" sz="3200" dirty="0" err="1"/>
              <a:t>bērniem</a:t>
            </a:r>
            <a:r>
              <a:rPr lang="lv-LV" sz="3200" dirty="0"/>
              <a:t>, par sajūtām </a:t>
            </a:r>
            <a:r>
              <a:rPr lang="en-GB" sz="3200" dirty="0" err="1"/>
              <a:t>ārkārtējās</a:t>
            </a:r>
            <a:r>
              <a:rPr lang="en-GB" sz="3200" dirty="0"/>
              <a:t> </a:t>
            </a:r>
            <a:r>
              <a:rPr lang="en-GB" sz="3200" dirty="0" err="1"/>
              <a:t>situācijas</a:t>
            </a:r>
            <a:r>
              <a:rPr lang="en-GB" sz="3200" dirty="0"/>
              <a:t> </a:t>
            </a:r>
            <a:r>
              <a:rPr lang="en-GB" sz="3200" dirty="0" err="1"/>
              <a:t>apstāk</a:t>
            </a:r>
            <a:r>
              <a:rPr lang="lv-LV" sz="3200" dirty="0"/>
              <a:t>ļ</a:t>
            </a:r>
            <a:r>
              <a:rPr lang="en-GB" sz="3200" dirty="0" err="1"/>
              <a:t>os</a:t>
            </a:r>
            <a:r>
              <a:rPr lang="lv-LV" sz="3200" dirty="0"/>
              <a:t> (COVID 3 nedēļa);</a:t>
            </a:r>
          </a:p>
          <a:p>
            <a:r>
              <a:rPr lang="lv-LV" sz="3200" dirty="0"/>
              <a:t>Starptautisks pētījums, ko veic </a:t>
            </a:r>
            <a:r>
              <a:rPr lang="lv-LV" sz="3200" dirty="0" err="1"/>
              <a:t>Bātas</a:t>
            </a:r>
            <a:r>
              <a:rPr lang="lv-LV" sz="3200" dirty="0"/>
              <a:t> universitāte kopā ar </a:t>
            </a:r>
            <a:r>
              <a:rPr lang="lv-LV" sz="3200" dirty="0">
                <a:solidFill>
                  <a:srgbClr val="000000"/>
                </a:solidFill>
              </a:rPr>
              <a:t>Starptautisko sociālo darbinieku federāciju</a:t>
            </a:r>
            <a:endParaRPr lang="lv-LV" sz="3200" dirty="0"/>
          </a:p>
          <a:p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69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B73E45-20D9-4EC9-BDA6-00F9B5694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2" y="0"/>
            <a:ext cx="11274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6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828A00-B8A1-4AE3-B0B1-95AAA2EE3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GB" sz="3100" b="1" dirty="0" err="1">
                <a:solidFill>
                  <a:srgbClr val="FFFFFF"/>
                </a:solidFill>
              </a:rPr>
              <a:t>Sociālā</a:t>
            </a:r>
            <a:r>
              <a:rPr lang="en-GB" sz="3100" b="1" dirty="0">
                <a:solidFill>
                  <a:srgbClr val="FFFFFF"/>
                </a:solidFill>
              </a:rPr>
              <a:t> d</a:t>
            </a:r>
            <a:r>
              <a:rPr lang="lv-LV" sz="3100" b="1" dirty="0" err="1">
                <a:solidFill>
                  <a:srgbClr val="FFFFFF"/>
                </a:solidFill>
              </a:rPr>
              <a:t>arba</a:t>
            </a:r>
            <a:r>
              <a:rPr lang="lv-LV" sz="3100" b="1" dirty="0">
                <a:solidFill>
                  <a:srgbClr val="FFFFFF"/>
                </a:solidFill>
              </a:rPr>
              <a:t> vides</a:t>
            </a:r>
            <a:r>
              <a:rPr lang="en-GB" sz="3100" b="1" dirty="0">
                <a:solidFill>
                  <a:srgbClr val="FFFFFF"/>
                </a:solidFill>
              </a:rPr>
              <a:t> </a:t>
            </a:r>
            <a:r>
              <a:rPr lang="en-GB" sz="3100" b="1" dirty="0" err="1">
                <a:solidFill>
                  <a:srgbClr val="FFFFFF"/>
                </a:solidFill>
              </a:rPr>
              <a:t>raksturojošie</a:t>
            </a:r>
            <a:r>
              <a:rPr lang="en-GB" sz="3100" b="1" dirty="0">
                <a:solidFill>
                  <a:srgbClr val="FFFFFF"/>
                </a:solidFill>
              </a:rPr>
              <a:t> </a:t>
            </a:r>
            <a:r>
              <a:rPr lang="en-GB" sz="3100" b="1" dirty="0" err="1">
                <a:solidFill>
                  <a:srgbClr val="FFFFFF"/>
                </a:solidFill>
              </a:rPr>
              <a:t>lielumi</a:t>
            </a:r>
            <a:r>
              <a:rPr lang="en-GB" sz="3100" b="1" dirty="0">
                <a:solidFill>
                  <a:srgbClr val="FFFFFF"/>
                </a:solidFill>
              </a:rPr>
              <a:t>, kas </a:t>
            </a:r>
            <a:r>
              <a:rPr lang="en-GB" sz="3100" b="1" dirty="0" err="1">
                <a:solidFill>
                  <a:srgbClr val="FFFFFF"/>
                </a:solidFill>
              </a:rPr>
              <a:t>vienlaikus</a:t>
            </a:r>
            <a:r>
              <a:rPr lang="en-GB" sz="3100" b="1" dirty="0">
                <a:solidFill>
                  <a:srgbClr val="FFFFFF"/>
                </a:solidFill>
              </a:rPr>
              <a:t> var </a:t>
            </a:r>
            <a:r>
              <a:rPr lang="en-GB" sz="3100" b="1" dirty="0" err="1">
                <a:solidFill>
                  <a:srgbClr val="FFFFFF"/>
                </a:solidFill>
              </a:rPr>
              <a:t>būt</a:t>
            </a:r>
            <a:r>
              <a:rPr lang="en-GB" sz="3100" b="1" dirty="0">
                <a:solidFill>
                  <a:srgbClr val="FFFFFF"/>
                </a:solidFill>
              </a:rPr>
              <a:t> </a:t>
            </a:r>
            <a:r>
              <a:rPr lang="en-GB" sz="3100" b="1" dirty="0" err="1">
                <a:solidFill>
                  <a:srgbClr val="FFFFFF"/>
                </a:solidFill>
              </a:rPr>
              <a:t>arī</a:t>
            </a:r>
            <a:r>
              <a:rPr lang="en-GB" sz="3100" b="1" dirty="0">
                <a:solidFill>
                  <a:srgbClr val="FFFFFF"/>
                </a:solidFill>
              </a:rPr>
              <a:t> </a:t>
            </a:r>
            <a:r>
              <a:rPr lang="lv-LV" sz="3100" b="1" dirty="0">
                <a:solidFill>
                  <a:srgbClr val="FFFFFF"/>
                </a:solidFill>
              </a:rPr>
              <a:t>riska faktori</a:t>
            </a:r>
            <a:r>
              <a:rPr lang="en-GB" sz="3100" b="1" dirty="0">
                <a:solidFill>
                  <a:srgbClr val="FFFFFF"/>
                </a:solidFill>
              </a:rPr>
              <a:t> </a:t>
            </a:r>
            <a:r>
              <a:rPr lang="en-GB" sz="3100" b="1" dirty="0" err="1">
                <a:solidFill>
                  <a:srgbClr val="FFFFFF"/>
                </a:solidFill>
              </a:rPr>
              <a:t>darbinieku</a:t>
            </a:r>
            <a:r>
              <a:rPr lang="en-GB" sz="3100" b="1" dirty="0">
                <a:solidFill>
                  <a:srgbClr val="FFFFFF"/>
                </a:solidFill>
              </a:rPr>
              <a:t> </a:t>
            </a:r>
            <a:r>
              <a:rPr lang="en-GB" sz="3100" b="1" dirty="0" err="1">
                <a:solidFill>
                  <a:srgbClr val="FFFFFF"/>
                </a:solidFill>
              </a:rPr>
              <a:t>drošībai</a:t>
            </a:r>
            <a:r>
              <a:rPr lang="en-GB" sz="3100" b="1" dirty="0">
                <a:solidFill>
                  <a:srgbClr val="FFFFFF"/>
                </a:solidFill>
              </a:rPr>
              <a:t> un </a:t>
            </a:r>
            <a:r>
              <a:rPr lang="en-GB" sz="3100" b="1" dirty="0" err="1">
                <a:solidFill>
                  <a:srgbClr val="FFFFFF"/>
                </a:solidFill>
              </a:rPr>
              <a:t>veselībai</a:t>
            </a:r>
            <a:r>
              <a:rPr lang="lv-LV" sz="3100" b="1" dirty="0">
                <a:solidFill>
                  <a:srgbClr val="FFFFFF"/>
                </a:solidFill>
              </a:rPr>
              <a:t>:</a:t>
            </a:r>
            <a:endParaRPr lang="lv-LV" sz="31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321D3-F5F1-4755-AB04-176DA513B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lv-LV" sz="2400" b="1" dirty="0">
                <a:solidFill>
                  <a:srgbClr val="000000"/>
                </a:solidFill>
              </a:rPr>
              <a:t>fizikālie faktori </a:t>
            </a:r>
            <a:r>
              <a:rPr lang="lv-LV" sz="2400" dirty="0">
                <a:solidFill>
                  <a:srgbClr val="000000"/>
                </a:solidFill>
              </a:rPr>
              <a:t>(</a:t>
            </a:r>
            <a:r>
              <a:rPr lang="en-GB" sz="2400" dirty="0" err="1">
                <a:solidFill>
                  <a:srgbClr val="000000"/>
                </a:solidFill>
              </a:rPr>
              <a:t>telpa-atseviš</a:t>
            </a:r>
            <a:r>
              <a:rPr lang="lv-LV" sz="2400" dirty="0">
                <a:solidFill>
                  <a:srgbClr val="000000"/>
                </a:solidFill>
              </a:rPr>
              <a:t>ķ</a:t>
            </a:r>
            <a:r>
              <a:rPr lang="en-GB" sz="2400" dirty="0">
                <a:solidFill>
                  <a:srgbClr val="000000"/>
                </a:solidFill>
              </a:rPr>
              <a:t>s </a:t>
            </a:r>
            <a:r>
              <a:rPr lang="en-GB" sz="2400" dirty="0" err="1">
                <a:solidFill>
                  <a:srgbClr val="000000"/>
                </a:solidFill>
              </a:rPr>
              <a:t>kabinets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u.c.</a:t>
            </a:r>
            <a:r>
              <a:rPr lang="lv-LV" sz="2400" dirty="0">
                <a:solidFill>
                  <a:srgbClr val="000000"/>
                </a:solidFill>
              </a:rPr>
              <a:t>);</a:t>
            </a:r>
          </a:p>
          <a:p>
            <a:r>
              <a:rPr lang="lv-LV" sz="2400" b="1" dirty="0">
                <a:solidFill>
                  <a:srgbClr val="000000"/>
                </a:solidFill>
              </a:rPr>
              <a:t>ergonomiskie faktori </a:t>
            </a:r>
            <a:r>
              <a:rPr lang="lv-LV" sz="2400" dirty="0">
                <a:solidFill>
                  <a:srgbClr val="000000"/>
                </a:solidFill>
              </a:rPr>
              <a:t>(</a:t>
            </a:r>
            <a:r>
              <a:rPr lang="en-GB" sz="2400" dirty="0" err="1">
                <a:solidFill>
                  <a:srgbClr val="000000"/>
                </a:solidFill>
              </a:rPr>
              <a:t>darbs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ar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datoru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lv-LV" sz="2400" dirty="0">
                <a:solidFill>
                  <a:srgbClr val="000000"/>
                </a:solidFill>
              </a:rPr>
              <a:t>darbs piespiedu pozā, darbs apdraudošā vidē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u.c.</a:t>
            </a:r>
            <a:r>
              <a:rPr lang="lv-LV" sz="2400" dirty="0">
                <a:solidFill>
                  <a:srgbClr val="000000"/>
                </a:solidFill>
              </a:rPr>
              <a:t>);</a:t>
            </a:r>
            <a:endParaRPr lang="en-GB" sz="2400" dirty="0">
              <a:solidFill>
                <a:srgbClr val="000000"/>
              </a:solidFill>
            </a:endParaRPr>
          </a:p>
          <a:p>
            <a:r>
              <a:rPr lang="lv-LV" sz="2400" b="1" dirty="0" err="1">
                <a:solidFill>
                  <a:srgbClr val="000000"/>
                </a:solidFill>
              </a:rPr>
              <a:t>psihosociālie</a:t>
            </a:r>
            <a:r>
              <a:rPr lang="lv-LV" sz="2400" b="1" dirty="0">
                <a:solidFill>
                  <a:srgbClr val="000000"/>
                </a:solidFill>
              </a:rPr>
              <a:t> faktori </a:t>
            </a:r>
            <a:r>
              <a:rPr lang="lv-LV" sz="2400" dirty="0">
                <a:solidFill>
                  <a:srgbClr val="000000"/>
                </a:solidFill>
              </a:rPr>
              <a:t>(laika trūkums, virsstundu darbs, sliktas attiecības ar vadību, kolēģiem, konflikti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vardarbība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iespējami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uzbrukumi</a:t>
            </a:r>
            <a:r>
              <a:rPr lang="en-GB" sz="2400" dirty="0">
                <a:solidFill>
                  <a:srgbClr val="000000"/>
                </a:solidFill>
              </a:rPr>
              <a:t> no </a:t>
            </a:r>
            <a:r>
              <a:rPr lang="en-GB" sz="2400" dirty="0" err="1">
                <a:solidFill>
                  <a:srgbClr val="000000"/>
                </a:solidFill>
              </a:rPr>
              <a:t>klientiem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vai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citām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personām</a:t>
            </a:r>
            <a:r>
              <a:rPr lang="lv-LV" sz="2400" dirty="0">
                <a:solidFill>
                  <a:srgbClr val="000000"/>
                </a:solidFill>
              </a:rPr>
              <a:t>).</a:t>
            </a:r>
            <a:endParaRPr lang="en-GB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605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15E139-C8E5-4082-9401-E2C203CE3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err="1">
                <a:solidFill>
                  <a:srgbClr val="FFFFFF"/>
                </a:solidFill>
              </a:rPr>
              <a:t>Sociālais</a:t>
            </a:r>
            <a:r>
              <a:rPr lang="en-GB" sz="4000" b="1" dirty="0">
                <a:solidFill>
                  <a:srgbClr val="FFFFFF"/>
                </a:solidFill>
              </a:rPr>
              <a:t> </a:t>
            </a:r>
            <a:r>
              <a:rPr lang="en-GB" sz="4000" b="1" dirty="0" err="1">
                <a:solidFill>
                  <a:srgbClr val="FFFFFF"/>
                </a:solidFill>
              </a:rPr>
              <a:t>darbs</a:t>
            </a:r>
            <a:r>
              <a:rPr lang="en-GB" sz="4000" b="1" dirty="0">
                <a:solidFill>
                  <a:srgbClr val="FFFFFF"/>
                </a:solidFill>
              </a:rPr>
              <a:t> </a:t>
            </a:r>
            <a:r>
              <a:rPr lang="en-GB" sz="4000" b="1" dirty="0" err="1">
                <a:solidFill>
                  <a:srgbClr val="FFFFFF"/>
                </a:solidFill>
              </a:rPr>
              <a:t>ar</a:t>
            </a:r>
            <a:r>
              <a:rPr lang="en-GB" sz="4000" b="1" dirty="0">
                <a:solidFill>
                  <a:srgbClr val="FFFFFF"/>
                </a:solidFill>
              </a:rPr>
              <a:t> </a:t>
            </a:r>
            <a:r>
              <a:rPr lang="lv-LV" sz="4000" b="1" dirty="0">
                <a:solidFill>
                  <a:srgbClr val="FFFFFF"/>
                </a:solidFill>
              </a:rPr>
              <a:t>ģ</a:t>
            </a:r>
            <a:r>
              <a:rPr lang="en-GB" sz="4000" b="1" dirty="0" err="1">
                <a:solidFill>
                  <a:srgbClr val="FFFFFF"/>
                </a:solidFill>
              </a:rPr>
              <a:t>imenēm</a:t>
            </a:r>
            <a:r>
              <a:rPr lang="en-GB" sz="4000" b="1" dirty="0">
                <a:solidFill>
                  <a:srgbClr val="FFFFFF"/>
                </a:solidFill>
              </a:rPr>
              <a:t> </a:t>
            </a:r>
            <a:r>
              <a:rPr lang="en-GB" sz="4000" b="1" dirty="0" err="1">
                <a:solidFill>
                  <a:srgbClr val="FFFFFF"/>
                </a:solidFill>
              </a:rPr>
              <a:t>ar</a:t>
            </a:r>
            <a:r>
              <a:rPr lang="en-GB" sz="4000" b="1" dirty="0">
                <a:solidFill>
                  <a:srgbClr val="FFFFFF"/>
                </a:solidFill>
              </a:rPr>
              <a:t> </a:t>
            </a:r>
            <a:r>
              <a:rPr lang="en-GB" sz="4000" b="1" dirty="0" err="1">
                <a:solidFill>
                  <a:srgbClr val="FFFFFF"/>
                </a:solidFill>
              </a:rPr>
              <a:t>bērniem</a:t>
            </a:r>
            <a:r>
              <a:rPr lang="en-GB" sz="4000" b="1" dirty="0">
                <a:solidFill>
                  <a:srgbClr val="FFFFFF"/>
                </a:solidFill>
              </a:rPr>
              <a:t> </a:t>
            </a:r>
            <a:r>
              <a:rPr lang="en-GB" sz="4000" b="1" dirty="0" err="1">
                <a:solidFill>
                  <a:srgbClr val="FFFFFF"/>
                </a:solidFill>
              </a:rPr>
              <a:t>ārkārtējās</a:t>
            </a:r>
            <a:r>
              <a:rPr lang="en-GB" sz="4000" b="1" dirty="0">
                <a:solidFill>
                  <a:srgbClr val="FFFFFF"/>
                </a:solidFill>
              </a:rPr>
              <a:t> </a:t>
            </a:r>
            <a:r>
              <a:rPr lang="en-GB" sz="4000" b="1" dirty="0" err="1">
                <a:solidFill>
                  <a:srgbClr val="FFFFFF"/>
                </a:solidFill>
              </a:rPr>
              <a:t>situācijas</a:t>
            </a:r>
            <a:r>
              <a:rPr lang="en-GB" sz="4000" b="1" dirty="0">
                <a:solidFill>
                  <a:srgbClr val="FFFFFF"/>
                </a:solidFill>
              </a:rPr>
              <a:t> </a:t>
            </a:r>
            <a:r>
              <a:rPr lang="en-GB" sz="4000" b="1" dirty="0" err="1">
                <a:solidFill>
                  <a:srgbClr val="FFFFFF"/>
                </a:solidFill>
              </a:rPr>
              <a:t>apstāk</a:t>
            </a:r>
            <a:r>
              <a:rPr lang="lv-LV" sz="4000" b="1" dirty="0">
                <a:solidFill>
                  <a:srgbClr val="FFFFFF"/>
                </a:solidFill>
              </a:rPr>
              <a:t>ļ</a:t>
            </a:r>
            <a:r>
              <a:rPr lang="en-GB" sz="4000" b="1" dirty="0" err="1">
                <a:solidFill>
                  <a:srgbClr val="FFFFFF"/>
                </a:solidFill>
              </a:rPr>
              <a:t>os</a:t>
            </a:r>
            <a:r>
              <a:rPr lang="en-GB" sz="4000" b="1" dirty="0">
                <a:solidFill>
                  <a:srgbClr val="FFFFFF"/>
                </a:solidFill>
              </a:rPr>
              <a:t>. </a:t>
            </a:r>
            <a:r>
              <a:rPr lang="en-GB" sz="4000" b="1" dirty="0" err="1">
                <a:solidFill>
                  <a:srgbClr val="FFFFFF"/>
                </a:solidFill>
              </a:rPr>
              <a:t>Problemātika</a:t>
            </a:r>
            <a:r>
              <a:rPr lang="en-GB" sz="4000" b="1" dirty="0">
                <a:solidFill>
                  <a:srgbClr val="FFFFFF"/>
                </a:solidFill>
              </a:rPr>
              <a:t>:</a:t>
            </a:r>
            <a:endParaRPr lang="lv-LV" sz="4000" b="1" dirty="0">
              <a:solidFill>
                <a:srgbClr val="FFFFFF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8D9242-4DF6-4AB2-9F6E-FE3C3AAE5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979" y="2789405"/>
            <a:ext cx="10656869" cy="3595213"/>
          </a:xfrm>
        </p:spPr>
        <p:txBody>
          <a:bodyPr>
            <a:noAutofit/>
          </a:bodyPr>
          <a:lstStyle/>
          <a:p>
            <a:r>
              <a:rPr lang="lv-LV" sz="2400" dirty="0">
                <a:solidFill>
                  <a:srgbClr val="000000"/>
                </a:solidFill>
              </a:rPr>
              <a:t>nepietiekam</a:t>
            </a:r>
            <a:r>
              <a:rPr lang="en-GB" sz="2400" dirty="0">
                <a:solidFill>
                  <a:srgbClr val="000000"/>
                </a:solidFill>
              </a:rPr>
              <a:t>s</a:t>
            </a:r>
            <a:r>
              <a:rPr lang="lv-LV" sz="2400" dirty="0">
                <a:solidFill>
                  <a:srgbClr val="000000"/>
                </a:solidFill>
              </a:rPr>
              <a:t> nodrošinājum</a:t>
            </a:r>
            <a:r>
              <a:rPr lang="en-GB" sz="2400" dirty="0">
                <a:solidFill>
                  <a:srgbClr val="000000"/>
                </a:solidFill>
              </a:rPr>
              <a:t>s</a:t>
            </a:r>
            <a:r>
              <a:rPr lang="lv-LV" sz="2400" dirty="0">
                <a:solidFill>
                  <a:srgbClr val="000000"/>
                </a:solidFill>
              </a:rPr>
              <a:t> ar nepieciešamajiem </a:t>
            </a:r>
            <a:r>
              <a:rPr lang="lv-LV" sz="2400" b="1" dirty="0">
                <a:solidFill>
                  <a:srgbClr val="000000"/>
                </a:solidFill>
              </a:rPr>
              <a:t>drošības līdzekļiem </a:t>
            </a:r>
            <a:r>
              <a:rPr lang="lv-LV" sz="2400" dirty="0">
                <a:solidFill>
                  <a:srgbClr val="000000"/>
                </a:solidFill>
              </a:rPr>
              <a:t>(maskas, aizsargtērps, cimdi, dezinfekcijas līdzekļi, </a:t>
            </a:r>
            <a:r>
              <a:rPr lang="lv-LV" sz="2400" dirty="0" err="1">
                <a:solidFill>
                  <a:srgbClr val="000000"/>
                </a:solidFill>
              </a:rPr>
              <a:t>bahilas</a:t>
            </a:r>
            <a:r>
              <a:rPr lang="lv-LV" sz="2400" dirty="0">
                <a:solidFill>
                  <a:srgbClr val="000000"/>
                </a:solidFill>
              </a:rPr>
              <a:t> </a:t>
            </a:r>
            <a:r>
              <a:rPr lang="lv-LV" sz="2400" dirty="0" err="1">
                <a:solidFill>
                  <a:srgbClr val="000000"/>
                </a:solidFill>
              </a:rPr>
              <a:t>utml</a:t>
            </a:r>
            <a:r>
              <a:rPr lang="lv-LV" sz="2400" dirty="0">
                <a:solidFill>
                  <a:srgbClr val="000000"/>
                </a:solidFill>
              </a:rPr>
              <a:t>.)</a:t>
            </a:r>
            <a:r>
              <a:rPr lang="en-GB" sz="2400" dirty="0">
                <a:solidFill>
                  <a:srgbClr val="000000"/>
                </a:solidFill>
              </a:rPr>
              <a:t>;</a:t>
            </a:r>
          </a:p>
          <a:p>
            <a:r>
              <a:rPr lang="en-GB" sz="2400" b="1" dirty="0" err="1">
                <a:solidFill>
                  <a:srgbClr val="000000"/>
                </a:solidFill>
              </a:rPr>
              <a:t>dienesta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lv-LV" sz="2400" b="1" dirty="0">
                <a:solidFill>
                  <a:srgbClr val="000000"/>
                </a:solidFill>
              </a:rPr>
              <a:t>vide</a:t>
            </a:r>
            <a:r>
              <a:rPr lang="en-GB" sz="2400" b="1" dirty="0">
                <a:solidFill>
                  <a:srgbClr val="000000"/>
                </a:solidFill>
              </a:rPr>
              <a:t> -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lv-LV" sz="2400" dirty="0">
                <a:solidFill>
                  <a:srgbClr val="000000"/>
                </a:solidFill>
              </a:rPr>
              <a:t>ļ</a:t>
            </a:r>
            <a:r>
              <a:rPr lang="en-GB" sz="2400" dirty="0" err="1">
                <a:solidFill>
                  <a:srgbClr val="000000"/>
                </a:solidFill>
              </a:rPr>
              <a:t>oti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lv-LV" sz="2400" dirty="0">
                <a:solidFill>
                  <a:srgbClr val="000000"/>
                </a:solidFill>
              </a:rPr>
              <a:t>mazas telpas, </a:t>
            </a:r>
            <a:r>
              <a:rPr lang="en-GB" sz="2400" dirty="0">
                <a:solidFill>
                  <a:srgbClr val="000000"/>
                </a:solidFill>
              </a:rPr>
              <a:t>kas ne</a:t>
            </a:r>
            <a:r>
              <a:rPr lang="lv-LV" sz="2400" dirty="0">
                <a:solidFill>
                  <a:srgbClr val="000000"/>
                </a:solidFill>
              </a:rPr>
              <a:t>ļ</a:t>
            </a:r>
            <a:r>
              <a:rPr lang="en-GB" sz="2400" dirty="0" err="1">
                <a:solidFill>
                  <a:srgbClr val="000000"/>
                </a:solidFill>
              </a:rPr>
              <a:t>auj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lv-LV" sz="2400" dirty="0">
                <a:solidFill>
                  <a:srgbClr val="000000"/>
                </a:solidFill>
              </a:rPr>
              <a:t>nodrošināt </a:t>
            </a:r>
            <a:r>
              <a:rPr lang="en-GB" sz="2400" dirty="0" err="1">
                <a:solidFill>
                  <a:srgbClr val="000000"/>
                </a:solidFill>
              </a:rPr>
              <a:t>nepieciešamo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lv-LV" sz="2400" dirty="0" err="1">
                <a:solidFill>
                  <a:srgbClr val="000000"/>
                </a:solidFill>
              </a:rPr>
              <a:t>distanc</a:t>
            </a:r>
            <a:r>
              <a:rPr lang="en-GB" sz="2400" dirty="0" err="1">
                <a:solidFill>
                  <a:srgbClr val="000000"/>
                </a:solidFill>
              </a:rPr>
              <a:t>i</a:t>
            </a:r>
            <a:r>
              <a:rPr lang="lv-LV" sz="2400" dirty="0">
                <a:solidFill>
                  <a:srgbClr val="000000"/>
                </a:solidFill>
              </a:rPr>
              <a:t>. </a:t>
            </a:r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>
                <a:solidFill>
                  <a:srgbClr val="000000"/>
                </a:solidFill>
              </a:rPr>
              <a:t>n</a:t>
            </a:r>
            <a:r>
              <a:rPr lang="lv-LV" sz="2400" dirty="0" err="1">
                <a:solidFill>
                  <a:srgbClr val="000000"/>
                </a:solidFill>
              </a:rPr>
              <a:t>epietiekams</a:t>
            </a:r>
            <a:r>
              <a:rPr lang="lv-LV" sz="2400" dirty="0">
                <a:solidFill>
                  <a:srgbClr val="000000"/>
                </a:solidFill>
              </a:rPr>
              <a:t> </a:t>
            </a:r>
            <a:r>
              <a:rPr lang="lv-LV" sz="2400" b="1" dirty="0">
                <a:solidFill>
                  <a:srgbClr val="000000"/>
                </a:solidFill>
              </a:rPr>
              <a:t>tehniskais nodrošinājums </a:t>
            </a:r>
            <a:r>
              <a:rPr lang="en-GB" sz="2400" dirty="0" err="1">
                <a:solidFill>
                  <a:srgbClr val="000000"/>
                </a:solidFill>
              </a:rPr>
              <a:t>attālinātam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darbam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lv-LV" sz="2400" dirty="0">
                <a:solidFill>
                  <a:srgbClr val="000000"/>
                </a:solidFill>
              </a:rPr>
              <a:t>(darba mobilais telefons, video kamera stacionārajam datoram, austiņas, portatīvie datori vai planšetes, nepieciešamās programmas, pieeja darba datortīklam no mājas)</a:t>
            </a:r>
            <a:r>
              <a:rPr lang="en-GB" sz="2400" dirty="0">
                <a:solidFill>
                  <a:srgbClr val="000000"/>
                </a:solidFill>
              </a:rPr>
              <a:t>;</a:t>
            </a:r>
          </a:p>
          <a:p>
            <a:r>
              <a:rPr lang="lv-LV" sz="2400" b="1" dirty="0">
                <a:solidFill>
                  <a:srgbClr val="000000"/>
                </a:solidFill>
              </a:rPr>
              <a:t>Vadlīniju</a:t>
            </a:r>
            <a:r>
              <a:rPr lang="lv-LV" sz="2400" dirty="0">
                <a:solidFill>
                  <a:srgbClr val="000000"/>
                </a:solidFill>
              </a:rPr>
              <a:t> trūkums par darbu ārkārtas apstākļos</a:t>
            </a:r>
            <a:r>
              <a:rPr lang="en-GB" sz="2400" dirty="0">
                <a:solidFill>
                  <a:srgbClr val="000000"/>
                </a:solidFill>
              </a:rPr>
              <a:t>;</a:t>
            </a:r>
            <a:r>
              <a:rPr lang="lv-LV" sz="2400" dirty="0">
                <a:solidFill>
                  <a:srgbClr val="000000"/>
                </a:solidFill>
              </a:rPr>
              <a:t> </a:t>
            </a:r>
            <a:endParaRPr lang="en-GB" sz="2400" dirty="0">
              <a:solidFill>
                <a:srgbClr val="000000"/>
              </a:solidFill>
            </a:endParaRPr>
          </a:p>
          <a:p>
            <a:r>
              <a:rPr lang="lv-LV" sz="2400" b="1" dirty="0">
                <a:solidFill>
                  <a:srgbClr val="000000"/>
                </a:solidFill>
              </a:rPr>
              <a:t>Atbalsta</a:t>
            </a:r>
            <a:r>
              <a:rPr lang="lv-LV" sz="2400" dirty="0">
                <a:solidFill>
                  <a:srgbClr val="000000"/>
                </a:solidFill>
              </a:rPr>
              <a:t> trūkums un personīgie pārdzīvojumi</a:t>
            </a:r>
            <a:r>
              <a:rPr lang="en-GB" sz="2400" dirty="0">
                <a:solidFill>
                  <a:srgbClr val="000000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736046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EEF7C0-FDBA-4DFC-B84C-C3E478D7F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>
                <a:solidFill>
                  <a:srgbClr val="FFFFFF"/>
                </a:solidFill>
              </a:rPr>
              <a:t>Problemātika (2):</a:t>
            </a:r>
            <a:endParaRPr lang="lv-LV" sz="4000" b="1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1E885-FEA6-4568-8087-79C14DF18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259" y="2753936"/>
            <a:ext cx="11051177" cy="3451521"/>
          </a:xfrm>
        </p:spPr>
        <p:txBody>
          <a:bodyPr>
            <a:normAutofit/>
          </a:bodyPr>
          <a:lstStyle/>
          <a:p>
            <a:r>
              <a:rPr lang="lv-LV" sz="2400" dirty="0">
                <a:solidFill>
                  <a:srgbClr val="000000"/>
                </a:solidFill>
              </a:rPr>
              <a:t>Daudziem sociālajiem darbiniekiem pašvaldība nenodrošina </a:t>
            </a:r>
            <a:r>
              <a:rPr lang="lv-LV" sz="2400" b="1" dirty="0">
                <a:solidFill>
                  <a:srgbClr val="000000"/>
                </a:solidFill>
              </a:rPr>
              <a:t>veselības apdrošināšanu</a:t>
            </a:r>
            <a:r>
              <a:rPr lang="lv-LV" sz="2400" dirty="0">
                <a:solidFill>
                  <a:srgbClr val="000000"/>
                </a:solidFill>
              </a:rPr>
              <a:t>. Tas palielina sociālo darbinieku nedrošības sajūtu, bailes inficēties</a:t>
            </a:r>
            <a:r>
              <a:rPr lang="en-GB" sz="2400" dirty="0">
                <a:solidFill>
                  <a:srgbClr val="000000"/>
                </a:solidFill>
              </a:rPr>
              <a:t>.</a:t>
            </a:r>
          </a:p>
          <a:p>
            <a:r>
              <a:rPr lang="en-GB" sz="2400" b="1" dirty="0" err="1">
                <a:solidFill>
                  <a:srgbClr val="000000"/>
                </a:solidFill>
              </a:rPr>
              <a:t>Apgrūtināts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b="1" dirty="0" err="1">
                <a:solidFill>
                  <a:srgbClr val="000000"/>
                </a:solidFill>
              </a:rPr>
              <a:t>gadījumu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b="1" dirty="0" err="1">
                <a:solidFill>
                  <a:srgbClr val="000000"/>
                </a:solidFill>
              </a:rPr>
              <a:t>vadīšanas</a:t>
            </a:r>
            <a:r>
              <a:rPr lang="en-GB" sz="2400" b="1" dirty="0">
                <a:solidFill>
                  <a:srgbClr val="000000"/>
                </a:solidFill>
              </a:rPr>
              <a:t> process- </a:t>
            </a:r>
            <a:r>
              <a:rPr lang="en-GB" sz="2400" dirty="0" err="1">
                <a:solidFill>
                  <a:srgbClr val="000000"/>
                </a:solidFill>
              </a:rPr>
              <a:t>pietrūkst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tiešās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komunikācijas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problēmas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apsekošanā</a:t>
            </a:r>
            <a:r>
              <a:rPr lang="en-GB" sz="2400" dirty="0">
                <a:solidFill>
                  <a:srgbClr val="000000"/>
                </a:solidFill>
              </a:rPr>
              <a:t>;</a:t>
            </a:r>
          </a:p>
          <a:p>
            <a:r>
              <a:rPr lang="en-GB" sz="2400" dirty="0" err="1">
                <a:solidFill>
                  <a:srgbClr val="000000"/>
                </a:solidFill>
              </a:rPr>
              <a:t>Raksturojot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savu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b="1" dirty="0" err="1">
                <a:solidFill>
                  <a:srgbClr val="000000"/>
                </a:solidFill>
              </a:rPr>
              <a:t>emocionālo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b="1" dirty="0" err="1">
                <a:solidFill>
                  <a:srgbClr val="000000"/>
                </a:solidFill>
              </a:rPr>
              <a:t>stāvokli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sociālie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darbinieki</a:t>
            </a:r>
            <a:r>
              <a:rPr lang="en-GB" sz="2400" dirty="0">
                <a:solidFill>
                  <a:srgbClr val="000000"/>
                </a:solidFill>
              </a:rPr>
              <a:t> min </a:t>
            </a:r>
            <a:r>
              <a:rPr lang="en-GB" sz="2400" dirty="0" err="1">
                <a:solidFill>
                  <a:srgbClr val="000000"/>
                </a:solidFill>
              </a:rPr>
              <a:t>bažas</a:t>
            </a:r>
            <a:r>
              <a:rPr lang="en-GB" sz="2400" dirty="0">
                <a:solidFill>
                  <a:srgbClr val="000000"/>
                </a:solidFill>
              </a:rPr>
              <a:t> par </a:t>
            </a:r>
            <a:r>
              <a:rPr lang="en-GB" sz="2400" dirty="0" err="1">
                <a:solidFill>
                  <a:srgbClr val="000000"/>
                </a:solidFill>
              </a:rPr>
              <a:t>iespējām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veikt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savu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darbu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kvalitatīvi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lv-LV" sz="2400" dirty="0">
                <a:solidFill>
                  <a:srgbClr val="000000"/>
                </a:solidFill>
              </a:rPr>
              <a:t>ņ</a:t>
            </a:r>
            <a:r>
              <a:rPr lang="en-GB" sz="2400" dirty="0" err="1">
                <a:solidFill>
                  <a:srgbClr val="000000"/>
                </a:solidFill>
              </a:rPr>
              <a:t>emot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vērā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iepriekš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minēto</a:t>
            </a:r>
            <a:r>
              <a:rPr lang="en-GB" sz="2400" dirty="0">
                <a:solidFill>
                  <a:srgbClr val="000000"/>
                </a:solidFill>
              </a:rPr>
              <a:t>,  </a:t>
            </a:r>
            <a:r>
              <a:rPr lang="en-GB" sz="2400" dirty="0" err="1">
                <a:solidFill>
                  <a:srgbClr val="000000"/>
                </a:solidFill>
              </a:rPr>
              <a:t>paaugstinātu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spriedzi</a:t>
            </a:r>
            <a:r>
              <a:rPr lang="en-GB" sz="2400" dirty="0">
                <a:solidFill>
                  <a:srgbClr val="000000"/>
                </a:solidFill>
              </a:rPr>
              <a:t> un </a:t>
            </a:r>
            <a:r>
              <a:rPr lang="en-GB" sz="2400" dirty="0" err="1">
                <a:solidFill>
                  <a:srgbClr val="000000"/>
                </a:solidFill>
              </a:rPr>
              <a:t>nogurumu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trauksmi</a:t>
            </a:r>
            <a:r>
              <a:rPr lang="en-GB" sz="2400" dirty="0">
                <a:solidFill>
                  <a:srgbClr val="000000"/>
                </a:solidFill>
              </a:rPr>
              <a:t> par </a:t>
            </a:r>
            <a:r>
              <a:rPr lang="en-GB" sz="2400" dirty="0" err="1">
                <a:solidFill>
                  <a:srgbClr val="000000"/>
                </a:solidFill>
              </a:rPr>
              <a:t>noprognozējamību</a:t>
            </a:r>
            <a:r>
              <a:rPr lang="en-GB" sz="2400" dirty="0">
                <a:solidFill>
                  <a:srgbClr val="000000"/>
                </a:solidFill>
              </a:rPr>
              <a:t>; </a:t>
            </a:r>
            <a:r>
              <a:rPr lang="en-GB" sz="2400" dirty="0" err="1">
                <a:solidFill>
                  <a:srgbClr val="000000"/>
                </a:solidFill>
              </a:rPr>
              <a:t>nezi</a:t>
            </a:r>
            <a:r>
              <a:rPr lang="lv-LV" sz="2400" dirty="0">
                <a:solidFill>
                  <a:srgbClr val="000000"/>
                </a:solidFill>
              </a:rPr>
              <a:t>ņ</a:t>
            </a:r>
            <a:r>
              <a:rPr lang="en-GB" sz="2400" dirty="0">
                <a:solidFill>
                  <a:srgbClr val="000000"/>
                </a:solidFill>
              </a:rPr>
              <a:t>u par </a:t>
            </a:r>
            <a:r>
              <a:rPr lang="en-GB" sz="2400" dirty="0" err="1">
                <a:solidFill>
                  <a:srgbClr val="000000"/>
                </a:solidFill>
              </a:rPr>
              <a:t>nākotni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miega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problēmas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galvassāpes</a:t>
            </a:r>
            <a:r>
              <a:rPr lang="en-GB" sz="2400" dirty="0">
                <a:solidFill>
                  <a:srgbClr val="000000"/>
                </a:solidFill>
              </a:rPr>
              <a:t>; </a:t>
            </a:r>
            <a:r>
              <a:rPr lang="en-GB" sz="2400" dirty="0" err="1">
                <a:solidFill>
                  <a:srgbClr val="000000"/>
                </a:solidFill>
              </a:rPr>
              <a:t>saspringumu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dirty="0" err="1">
                <a:solidFill>
                  <a:srgbClr val="000000"/>
                </a:solidFill>
              </a:rPr>
              <a:t>nomāktību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u.tml</a:t>
            </a:r>
            <a:r>
              <a:rPr lang="en-GB" sz="2400" dirty="0">
                <a:solidFill>
                  <a:srgbClr val="000000"/>
                </a:solidFill>
              </a:rPr>
              <a:t>. </a:t>
            </a: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lv-L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2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09A2C1-3120-40FC-B763-42B22F99A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>
                <a:solidFill>
                  <a:srgbClr val="FFFFFF"/>
                </a:solidFill>
              </a:rPr>
              <a:t>Ilgstoša stresa ietekme darba vietā var būtiski ietekmēt ne tikai darbinieka veselību:</a:t>
            </a:r>
            <a:endParaRPr lang="lv-LV" sz="4000" b="1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0784C-6B87-4A8B-B52E-11F98722C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GB" sz="2400" dirty="0" err="1">
                <a:solidFill>
                  <a:srgbClr val="000000"/>
                </a:solidFill>
              </a:rPr>
              <a:t>Fizioloģiski</a:t>
            </a:r>
            <a:r>
              <a:rPr lang="en-GB" sz="2400" dirty="0">
                <a:solidFill>
                  <a:srgbClr val="000000"/>
                </a:solidFill>
              </a:rPr>
              <a:t>;</a:t>
            </a:r>
          </a:p>
          <a:p>
            <a:pPr marL="514350" indent="-514350">
              <a:buAutoNum type="arabicParenR"/>
            </a:pPr>
            <a:r>
              <a:rPr lang="en-GB" sz="2400" dirty="0" err="1">
                <a:solidFill>
                  <a:srgbClr val="000000"/>
                </a:solidFill>
              </a:rPr>
              <a:t>Psiholo</a:t>
            </a:r>
            <a:r>
              <a:rPr lang="lv-LV" sz="2400" dirty="0">
                <a:solidFill>
                  <a:srgbClr val="000000"/>
                </a:solidFill>
              </a:rPr>
              <a:t>ģ</a:t>
            </a:r>
            <a:r>
              <a:rPr lang="en-GB" sz="2400" dirty="0" err="1">
                <a:solidFill>
                  <a:srgbClr val="000000"/>
                </a:solidFill>
              </a:rPr>
              <a:t>iski</a:t>
            </a:r>
            <a:r>
              <a:rPr lang="en-GB" sz="2400" dirty="0">
                <a:solidFill>
                  <a:srgbClr val="000000"/>
                </a:solidFill>
              </a:rPr>
              <a:t>;</a:t>
            </a:r>
          </a:p>
          <a:p>
            <a:pPr marL="514350" indent="-514350">
              <a:buAutoNum type="arabicParenR"/>
            </a:pPr>
            <a:r>
              <a:rPr lang="en-GB" sz="2400" dirty="0">
                <a:solidFill>
                  <a:srgbClr val="000000"/>
                </a:solidFill>
              </a:rPr>
              <a:t>un </a:t>
            </a:r>
            <a:r>
              <a:rPr lang="en-GB" sz="2400" dirty="0" err="1">
                <a:solidFill>
                  <a:srgbClr val="000000"/>
                </a:solidFill>
              </a:rPr>
              <a:t>ietekmēt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ar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veselību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saistīto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uzvedību</a:t>
            </a:r>
            <a:r>
              <a:rPr lang="en-GB" sz="2400" dirty="0">
                <a:solidFill>
                  <a:srgbClr val="000000"/>
                </a:solidFill>
              </a:rPr>
              <a:t>,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46FA1E5-CAD9-4C08-A42B-299585DCD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altLang="lv-LV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380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77E57B-C9B4-4F23-AE76-33E22A27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…bet </a:t>
            </a:r>
            <a:r>
              <a:rPr lang="en-GB" sz="4000" b="1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arī</a:t>
            </a:r>
            <a:r>
              <a:rPr lang="en-GB" sz="4000" b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4000" b="1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organizāciju</a:t>
            </a:r>
            <a:r>
              <a:rPr lang="en-GB" sz="4000" b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sz="4000" b="1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kurā</a:t>
            </a:r>
            <a:r>
              <a:rPr lang="en-GB" sz="4000" b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vi</a:t>
            </a:r>
            <a:r>
              <a:rPr lang="lv-LV" sz="4000" b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ņ</a:t>
            </a:r>
            <a:r>
              <a:rPr lang="en-GB" sz="4000" b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š </a:t>
            </a:r>
            <a:r>
              <a:rPr lang="en-GB" sz="4000" b="1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strādā</a:t>
            </a:r>
            <a:r>
              <a:rPr lang="en-GB" sz="4000" b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br>
              <a:rPr lang="en-GB" sz="4000" b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lv-LV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77353-9499-4D2E-BC69-DCF98487F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1" y="2459906"/>
            <a:ext cx="11692404" cy="3621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4) Stress un </a:t>
            </a:r>
            <a:r>
              <a:rPr lang="en-US" sz="2200" dirty="0" err="1">
                <a:solidFill>
                  <a:srgbClr val="000000"/>
                </a:solidFill>
              </a:rPr>
              <a:t>garīgās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veselības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problēmas</a:t>
            </a:r>
            <a:r>
              <a:rPr lang="en-US" sz="2200" dirty="0">
                <a:solidFill>
                  <a:srgbClr val="000000"/>
                </a:solidFill>
              </a:rPr>
              <a:t>  </a:t>
            </a:r>
            <a:r>
              <a:rPr lang="en-US" sz="2200" dirty="0" err="1">
                <a:solidFill>
                  <a:srgbClr val="000000"/>
                </a:solidFill>
              </a:rPr>
              <a:t>Anglijā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ir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galvenais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iemesls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darbinieku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ilgstošai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probūtnei</a:t>
            </a:r>
            <a:r>
              <a:rPr lang="en-US" sz="2200" dirty="0">
                <a:solidFill>
                  <a:srgbClr val="000000"/>
                </a:solidFill>
              </a:rPr>
              <a:t>, kas </a:t>
            </a:r>
            <a:r>
              <a:rPr lang="en-US" sz="2200" dirty="0" err="1">
                <a:solidFill>
                  <a:srgbClr val="000000"/>
                </a:solidFill>
              </a:rPr>
              <a:t>ilgst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vairāk</a:t>
            </a:r>
            <a:r>
              <a:rPr lang="en-US" sz="2200" dirty="0">
                <a:solidFill>
                  <a:srgbClr val="000000"/>
                </a:solidFill>
              </a:rPr>
              <a:t> par 4 </a:t>
            </a:r>
            <a:r>
              <a:rPr lang="en-US" sz="2200" dirty="0" err="1">
                <a:solidFill>
                  <a:srgbClr val="000000"/>
                </a:solidFill>
              </a:rPr>
              <a:t>nedē</a:t>
            </a:r>
            <a:r>
              <a:rPr lang="lv-LV" sz="2200" dirty="0">
                <a:solidFill>
                  <a:srgbClr val="000000"/>
                </a:solidFill>
              </a:rPr>
              <a:t>ļ</a:t>
            </a:r>
            <a:r>
              <a:rPr lang="en-GB" sz="2200" dirty="0" err="1">
                <a:solidFill>
                  <a:srgbClr val="000000"/>
                </a:solidFill>
              </a:rPr>
              <a:t>ām</a:t>
            </a:r>
            <a:r>
              <a:rPr lang="en-GB" sz="2200" dirty="0">
                <a:solidFill>
                  <a:srgbClr val="000000"/>
                </a:solidFill>
              </a:rPr>
              <a:t>, un </a:t>
            </a:r>
            <a:r>
              <a:rPr lang="en-GB" sz="2200" dirty="0" err="1">
                <a:solidFill>
                  <a:srgbClr val="000000"/>
                </a:solidFill>
              </a:rPr>
              <a:t>otrajā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vietā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aiz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saaukstēšanās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slimībām</a:t>
            </a:r>
            <a:r>
              <a:rPr lang="en-GB" sz="2200" dirty="0">
                <a:solidFill>
                  <a:srgbClr val="000000"/>
                </a:solidFill>
              </a:rPr>
              <a:t> un </a:t>
            </a:r>
            <a:r>
              <a:rPr lang="en-GB" sz="2200" dirty="0" err="1">
                <a:solidFill>
                  <a:srgbClr val="000000"/>
                </a:solidFill>
              </a:rPr>
              <a:t>gripas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īstermiņa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prombūtnei</a:t>
            </a:r>
            <a:r>
              <a:rPr lang="en-GB" sz="22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en-GB" sz="2200" dirty="0" err="1">
                <a:solidFill>
                  <a:srgbClr val="000000"/>
                </a:solidFill>
              </a:rPr>
              <a:t>Anglijā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šo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darbinieku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prombūtni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izsaka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zaudētās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darba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stundās</a:t>
            </a:r>
            <a:r>
              <a:rPr lang="en-GB" sz="2200" dirty="0">
                <a:solidFill>
                  <a:srgbClr val="000000"/>
                </a:solidFill>
              </a:rPr>
              <a:t>. 2018.gadā </a:t>
            </a:r>
            <a:r>
              <a:rPr lang="en-GB" sz="2200" dirty="0" err="1">
                <a:solidFill>
                  <a:srgbClr val="000000"/>
                </a:solidFill>
              </a:rPr>
              <a:t>pirmo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reizi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Anglijas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aprēķinos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ar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darbu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saistīts</a:t>
            </a:r>
            <a:r>
              <a:rPr lang="en-GB" sz="2200" dirty="0">
                <a:solidFill>
                  <a:srgbClr val="000000"/>
                </a:solidFill>
              </a:rPr>
              <a:t> stress, </a:t>
            </a:r>
            <a:r>
              <a:rPr lang="en-GB" sz="2200" dirty="0" err="1">
                <a:solidFill>
                  <a:srgbClr val="000000"/>
                </a:solidFill>
              </a:rPr>
              <a:t>trauksme</a:t>
            </a:r>
            <a:r>
              <a:rPr lang="en-GB" sz="2200" dirty="0">
                <a:solidFill>
                  <a:srgbClr val="000000"/>
                </a:solidFill>
              </a:rPr>
              <a:t> un </a:t>
            </a:r>
            <a:r>
              <a:rPr lang="en-GB" sz="2200" dirty="0" err="1">
                <a:solidFill>
                  <a:srgbClr val="000000"/>
                </a:solidFill>
              </a:rPr>
              <a:t>depresija</a:t>
            </a:r>
            <a:r>
              <a:rPr lang="en-GB" sz="2200" dirty="0">
                <a:solidFill>
                  <a:srgbClr val="000000"/>
                </a:solidFill>
              </a:rPr>
              <a:t>, </a:t>
            </a:r>
            <a:r>
              <a:rPr lang="en-GB" sz="2200" dirty="0" err="1">
                <a:solidFill>
                  <a:srgbClr val="000000"/>
                </a:solidFill>
              </a:rPr>
              <a:t>bija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iemesls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vairāk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kā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pusei</a:t>
            </a:r>
            <a:r>
              <a:rPr lang="en-GB" sz="2200" dirty="0">
                <a:solidFill>
                  <a:srgbClr val="000000"/>
                </a:solidFill>
              </a:rPr>
              <a:t> (57%) </a:t>
            </a:r>
            <a:r>
              <a:rPr lang="en-GB" sz="2200" dirty="0" err="1">
                <a:solidFill>
                  <a:srgbClr val="000000"/>
                </a:solidFill>
              </a:rPr>
              <a:t>zaudēto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darba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dienu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sliktas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veselības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dē</a:t>
            </a:r>
            <a:r>
              <a:rPr lang="lv-LV" sz="2200" dirty="0">
                <a:solidFill>
                  <a:srgbClr val="000000"/>
                </a:solidFill>
              </a:rPr>
              <a:t>ļ</a:t>
            </a:r>
            <a:r>
              <a:rPr lang="en-GB" sz="22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en-GB" sz="2200" dirty="0" err="1">
                <a:solidFill>
                  <a:srgbClr val="000000"/>
                </a:solidFill>
              </a:rPr>
              <a:t>Saskaņā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ar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datiem</a:t>
            </a:r>
            <a:r>
              <a:rPr lang="en-GB" sz="2200" dirty="0">
                <a:solidFill>
                  <a:srgbClr val="000000"/>
                </a:solidFill>
              </a:rPr>
              <a:t>, </a:t>
            </a:r>
            <a:r>
              <a:rPr lang="en-GB" sz="2200" dirty="0" err="1">
                <a:solidFill>
                  <a:srgbClr val="000000"/>
                </a:solidFill>
              </a:rPr>
              <a:t>visvairāk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šim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riskam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pakļauti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izglītības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jomā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strādājošie</a:t>
            </a:r>
            <a:r>
              <a:rPr lang="en-GB" sz="2200" dirty="0">
                <a:solidFill>
                  <a:srgbClr val="000000"/>
                </a:solidFill>
              </a:rPr>
              <a:t> (2100 </a:t>
            </a:r>
            <a:r>
              <a:rPr lang="en-GB" sz="2200" dirty="0" err="1">
                <a:solidFill>
                  <a:srgbClr val="000000"/>
                </a:solidFill>
              </a:rPr>
              <a:t>uz</a:t>
            </a:r>
            <a:r>
              <a:rPr lang="en-GB" sz="2200" dirty="0">
                <a:solidFill>
                  <a:srgbClr val="000000"/>
                </a:solidFill>
              </a:rPr>
              <a:t> 100 000 </a:t>
            </a:r>
            <a:r>
              <a:rPr lang="en-GB" sz="2200" dirty="0" err="1">
                <a:solidFill>
                  <a:srgbClr val="000000"/>
                </a:solidFill>
              </a:rPr>
              <a:t>jaunu</a:t>
            </a:r>
            <a:r>
              <a:rPr lang="en-GB" sz="2200" dirty="0">
                <a:solidFill>
                  <a:srgbClr val="000000"/>
                </a:solidFill>
              </a:rPr>
              <a:t> un </a:t>
            </a:r>
            <a:r>
              <a:rPr lang="en-GB" sz="2200" dirty="0" err="1">
                <a:solidFill>
                  <a:srgbClr val="000000"/>
                </a:solidFill>
              </a:rPr>
              <a:t>ilgstošu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gadījumu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skaitu</a:t>
            </a:r>
            <a:r>
              <a:rPr lang="en-GB" sz="2200" dirty="0">
                <a:solidFill>
                  <a:srgbClr val="000000"/>
                </a:solidFill>
              </a:rPr>
              <a:t> 2015.-2018.g.) un </a:t>
            </a:r>
            <a:r>
              <a:rPr lang="en-GB" sz="2200" dirty="0" err="1">
                <a:solidFill>
                  <a:srgbClr val="000000"/>
                </a:solidFill>
              </a:rPr>
              <a:t>sociālie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darbinieki</a:t>
            </a:r>
            <a:r>
              <a:rPr lang="en-GB" sz="2200" dirty="0">
                <a:solidFill>
                  <a:srgbClr val="000000"/>
                </a:solidFill>
              </a:rPr>
              <a:t> (2080 </a:t>
            </a:r>
            <a:r>
              <a:rPr lang="en-GB" sz="2200" dirty="0" err="1">
                <a:solidFill>
                  <a:srgbClr val="000000"/>
                </a:solidFill>
              </a:rPr>
              <a:t>uz</a:t>
            </a:r>
            <a:r>
              <a:rPr lang="en-GB" sz="2200" dirty="0">
                <a:solidFill>
                  <a:srgbClr val="000000"/>
                </a:solidFill>
              </a:rPr>
              <a:t> 100 000).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000000"/>
                </a:solidFill>
              </a:rPr>
              <a:t>5) </a:t>
            </a:r>
            <a:r>
              <a:rPr lang="en-GB" sz="2200" dirty="0" err="1">
                <a:solidFill>
                  <a:srgbClr val="000000"/>
                </a:solidFill>
              </a:rPr>
              <a:t>Turklāt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tas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ietekmē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arī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organizācijas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sniegumu</a:t>
            </a:r>
            <a:r>
              <a:rPr lang="en-GB" sz="2200" dirty="0">
                <a:solidFill>
                  <a:srgbClr val="000000"/>
                </a:solidFill>
              </a:rPr>
              <a:t>, jo </a:t>
            </a:r>
            <a:r>
              <a:rPr lang="en-GB" sz="2200" dirty="0" err="1">
                <a:solidFill>
                  <a:srgbClr val="000000"/>
                </a:solidFill>
              </a:rPr>
              <a:t>darbiniekiem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darba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izraisīta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stresa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apstāk</a:t>
            </a:r>
            <a:r>
              <a:rPr lang="lv-LV" sz="2200" dirty="0">
                <a:solidFill>
                  <a:srgbClr val="000000"/>
                </a:solidFill>
              </a:rPr>
              <a:t>ļ</a:t>
            </a:r>
            <a:r>
              <a:rPr lang="en-GB" sz="2200" dirty="0" err="1">
                <a:solidFill>
                  <a:srgbClr val="000000"/>
                </a:solidFill>
              </a:rPr>
              <a:t>os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raksturīga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zemāka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apmierinātība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ar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darbu</a:t>
            </a:r>
            <a:r>
              <a:rPr lang="en-GB" sz="2200" dirty="0">
                <a:solidFill>
                  <a:srgbClr val="000000"/>
                </a:solidFill>
              </a:rPr>
              <a:t>, </a:t>
            </a:r>
            <a:r>
              <a:rPr lang="en-GB" sz="2200" dirty="0" err="1">
                <a:solidFill>
                  <a:srgbClr val="000000"/>
                </a:solidFill>
              </a:rPr>
              <a:t>augstāks</a:t>
            </a:r>
            <a:r>
              <a:rPr lang="en-GB" sz="2200" dirty="0">
                <a:solidFill>
                  <a:srgbClr val="000000"/>
                </a:solidFill>
              </a:rPr>
              <a:t> risks </a:t>
            </a:r>
            <a:r>
              <a:rPr lang="en-GB" sz="2200" dirty="0" err="1">
                <a:solidFill>
                  <a:srgbClr val="000000"/>
                </a:solidFill>
              </a:rPr>
              <a:t>pamest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darbu</a:t>
            </a:r>
            <a:r>
              <a:rPr lang="en-GB" sz="2200" dirty="0">
                <a:solidFill>
                  <a:srgbClr val="000000"/>
                </a:solidFill>
              </a:rPr>
              <a:t>, </a:t>
            </a:r>
            <a:r>
              <a:rPr lang="en-GB" sz="2200" dirty="0" err="1">
                <a:solidFill>
                  <a:srgbClr val="000000"/>
                </a:solidFill>
              </a:rPr>
              <a:t>kā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arī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paaugstināts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presenteisma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jeb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slimstrādes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līmenis</a:t>
            </a:r>
            <a:r>
              <a:rPr lang="en-GB" sz="22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6516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C50E016-C8B7-45EE-8300-F18B719F5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726"/>
            <a:ext cx="5446920" cy="6787492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5E6099C8-1DCF-4242-AD8B-28BF4D687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FB44027-5FF6-4B3A-B71C-7529E83ED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58745"/>
            <a:ext cx="3515310" cy="2549890"/>
          </a:xfrm>
        </p:spPr>
        <p:txBody>
          <a:bodyPr>
            <a:normAutofit/>
          </a:bodyPr>
          <a:lstStyle/>
          <a:p>
            <a:r>
              <a:rPr lang="en-GB" sz="3400" b="1" dirty="0" err="1">
                <a:solidFill>
                  <a:srgbClr val="FFFFFF"/>
                </a:solidFill>
              </a:rPr>
              <a:t>Globāls</a:t>
            </a:r>
            <a:r>
              <a:rPr lang="en-GB" sz="3400" b="1" dirty="0">
                <a:solidFill>
                  <a:srgbClr val="FFFFFF"/>
                </a:solidFill>
              </a:rPr>
              <a:t> </a:t>
            </a:r>
            <a:r>
              <a:rPr lang="en-GB" sz="3400" b="1" dirty="0" err="1">
                <a:solidFill>
                  <a:srgbClr val="FFFFFF"/>
                </a:solidFill>
              </a:rPr>
              <a:t>pētījums</a:t>
            </a:r>
            <a:r>
              <a:rPr lang="en-GB" sz="3400" b="1" dirty="0">
                <a:solidFill>
                  <a:srgbClr val="FFFFFF"/>
                </a:solidFill>
              </a:rPr>
              <a:t> par </a:t>
            </a:r>
            <a:r>
              <a:rPr lang="en-GB" sz="3400" b="1" dirty="0" err="1">
                <a:solidFill>
                  <a:srgbClr val="FFFFFF"/>
                </a:solidFill>
              </a:rPr>
              <a:t>sociālo</a:t>
            </a:r>
            <a:r>
              <a:rPr lang="en-GB" sz="3400" b="1" dirty="0">
                <a:solidFill>
                  <a:srgbClr val="FFFFFF"/>
                </a:solidFill>
              </a:rPr>
              <a:t> </a:t>
            </a:r>
            <a:r>
              <a:rPr lang="en-GB" sz="3400" b="1" dirty="0" err="1">
                <a:solidFill>
                  <a:srgbClr val="FFFFFF"/>
                </a:solidFill>
              </a:rPr>
              <a:t>darbinieku</a:t>
            </a:r>
            <a:r>
              <a:rPr lang="en-GB" sz="3400" b="1" dirty="0">
                <a:solidFill>
                  <a:srgbClr val="FFFFFF"/>
                </a:solidFill>
              </a:rPr>
              <a:t> </a:t>
            </a:r>
            <a:r>
              <a:rPr lang="en-GB" sz="3400" b="1" dirty="0" err="1">
                <a:solidFill>
                  <a:srgbClr val="FFFFFF"/>
                </a:solidFill>
              </a:rPr>
              <a:t>darba</a:t>
            </a:r>
            <a:r>
              <a:rPr lang="en-GB" sz="3400" b="1" dirty="0">
                <a:solidFill>
                  <a:srgbClr val="FFFFFF"/>
                </a:solidFill>
              </a:rPr>
              <a:t> </a:t>
            </a:r>
            <a:r>
              <a:rPr lang="en-GB" sz="3400" b="1" dirty="0" err="1">
                <a:solidFill>
                  <a:srgbClr val="FFFFFF"/>
                </a:solidFill>
              </a:rPr>
              <a:t>apstāk</a:t>
            </a:r>
            <a:r>
              <a:rPr lang="lv-LV" sz="3400" b="1" dirty="0">
                <a:solidFill>
                  <a:srgbClr val="FFFFFF"/>
                </a:solidFill>
              </a:rPr>
              <a:t>ļ</a:t>
            </a:r>
            <a:r>
              <a:rPr lang="en-GB" sz="3400" b="1" dirty="0" err="1">
                <a:solidFill>
                  <a:srgbClr val="FFFFFF"/>
                </a:solidFill>
              </a:rPr>
              <a:t>iem</a:t>
            </a:r>
            <a:r>
              <a:rPr lang="en-GB" sz="3400" b="1" dirty="0">
                <a:solidFill>
                  <a:srgbClr val="FFFFFF"/>
                </a:solidFill>
              </a:rPr>
              <a:t>, kas var </a:t>
            </a:r>
            <a:r>
              <a:rPr lang="en-GB" sz="3400" b="1" dirty="0" err="1">
                <a:solidFill>
                  <a:srgbClr val="FFFFFF"/>
                </a:solidFill>
              </a:rPr>
              <a:t>ietekmēt</a:t>
            </a:r>
            <a:r>
              <a:rPr lang="en-GB" sz="3400" b="1" dirty="0">
                <a:solidFill>
                  <a:srgbClr val="FFFFFF"/>
                </a:solidFill>
              </a:rPr>
              <a:t> </a:t>
            </a:r>
            <a:r>
              <a:rPr lang="en-GB" sz="3400" b="1" dirty="0" err="1">
                <a:solidFill>
                  <a:srgbClr val="FFFFFF"/>
                </a:solidFill>
              </a:rPr>
              <a:t>stresu</a:t>
            </a:r>
            <a:endParaRPr lang="lv-LV" sz="34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F73E4-DC83-4EC8-A829-C5CEE51B6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3" y="-130628"/>
            <a:ext cx="5901129" cy="4506686"/>
          </a:xfrm>
        </p:spPr>
        <p:txBody>
          <a:bodyPr anchor="ctr">
            <a:normAutofit/>
          </a:bodyPr>
          <a:lstStyle/>
          <a:p>
            <a:r>
              <a:rPr lang="en-GB" sz="2200" dirty="0" err="1">
                <a:solidFill>
                  <a:srgbClr val="000000"/>
                </a:solidFill>
              </a:rPr>
              <a:t>Šobrīd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norit</a:t>
            </a:r>
            <a:r>
              <a:rPr lang="en-GB" sz="2200" dirty="0">
                <a:solidFill>
                  <a:srgbClr val="000000"/>
                </a:solidFill>
              </a:rPr>
              <a:t> p</a:t>
            </a:r>
            <a:r>
              <a:rPr lang="lv-LV" sz="2200" dirty="0" err="1">
                <a:solidFill>
                  <a:srgbClr val="000000"/>
                </a:solidFill>
              </a:rPr>
              <a:t>ētījum</a:t>
            </a:r>
            <a:r>
              <a:rPr lang="en-GB" sz="2200" dirty="0">
                <a:solidFill>
                  <a:srgbClr val="000000"/>
                </a:solidFill>
              </a:rPr>
              <a:t>s, kuru </a:t>
            </a:r>
            <a:r>
              <a:rPr lang="lv-LV" sz="2200" dirty="0">
                <a:solidFill>
                  <a:srgbClr val="000000"/>
                </a:solidFill>
              </a:rPr>
              <a:t>veic </a:t>
            </a:r>
            <a:r>
              <a:rPr lang="lv-LV" sz="2200" dirty="0" err="1">
                <a:solidFill>
                  <a:srgbClr val="000000"/>
                </a:solidFill>
              </a:rPr>
              <a:t>Bātas</a:t>
            </a:r>
            <a:r>
              <a:rPr lang="lv-LV" sz="2200" dirty="0">
                <a:solidFill>
                  <a:srgbClr val="000000"/>
                </a:solidFill>
              </a:rPr>
              <a:t> Universitāte sadarbībā ar Starptautisko sociālo darbinieku federāciju</a:t>
            </a:r>
            <a:endParaRPr lang="en-GB" sz="2200" dirty="0">
              <a:solidFill>
                <a:srgbClr val="000000"/>
              </a:solidFill>
            </a:endParaRPr>
          </a:p>
          <a:p>
            <a:r>
              <a:rPr lang="en-GB" sz="2200" dirty="0" err="1">
                <a:solidFill>
                  <a:srgbClr val="000000"/>
                </a:solidFill>
              </a:rPr>
              <a:t>Noslēdzies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datu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vākšanas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posms</a:t>
            </a:r>
            <a:endParaRPr lang="en-GB" sz="2200" dirty="0">
              <a:solidFill>
                <a:srgbClr val="000000"/>
              </a:solidFill>
            </a:endParaRPr>
          </a:p>
          <a:p>
            <a:r>
              <a:rPr lang="en-GB" sz="2200" dirty="0" err="1">
                <a:solidFill>
                  <a:srgbClr val="000000"/>
                </a:solidFill>
              </a:rPr>
              <a:t>Kvantitatīva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en-GB" sz="2200" dirty="0" err="1">
                <a:solidFill>
                  <a:srgbClr val="000000"/>
                </a:solidFill>
              </a:rPr>
              <a:t>anketa</a:t>
            </a:r>
            <a:r>
              <a:rPr lang="en-GB" sz="2200" dirty="0">
                <a:solidFill>
                  <a:srgbClr val="000000"/>
                </a:solidFill>
              </a:rPr>
              <a:t> </a:t>
            </a:r>
            <a:r>
              <a:rPr lang="lv-LV" sz="2200" dirty="0">
                <a:solidFill>
                  <a:srgbClr val="000000"/>
                </a:solidFill>
              </a:rPr>
              <a:t>sociālajā jomā </a:t>
            </a:r>
            <a:r>
              <a:rPr lang="lv-LV" sz="2200" dirty="0" err="1">
                <a:solidFill>
                  <a:srgbClr val="000000"/>
                </a:solidFill>
              </a:rPr>
              <a:t>strādājoš</a:t>
            </a:r>
            <a:r>
              <a:rPr lang="en-GB" sz="2200" dirty="0" err="1">
                <a:solidFill>
                  <a:srgbClr val="000000"/>
                </a:solidFill>
              </a:rPr>
              <a:t>ajie</a:t>
            </a:r>
            <a:r>
              <a:rPr lang="lv-LV" sz="2200" dirty="0">
                <a:solidFill>
                  <a:srgbClr val="000000"/>
                </a:solidFill>
              </a:rPr>
              <a:t>m </a:t>
            </a:r>
            <a:r>
              <a:rPr lang="lv-LV" sz="2200" dirty="0" err="1">
                <a:solidFill>
                  <a:srgbClr val="000000"/>
                </a:solidFill>
              </a:rPr>
              <a:t>sociālaj</a:t>
            </a:r>
            <a:r>
              <a:rPr lang="en-GB" sz="2200" dirty="0" err="1">
                <a:solidFill>
                  <a:srgbClr val="000000"/>
                </a:solidFill>
              </a:rPr>
              <a:t>ie</a:t>
            </a:r>
            <a:r>
              <a:rPr lang="lv-LV" sz="2200" dirty="0">
                <a:solidFill>
                  <a:srgbClr val="000000"/>
                </a:solidFill>
              </a:rPr>
              <a:t>m darbiniekam, neatkarīgi no ieņemamā amata un organizācijas veida- pētījumā nozīmīgs gan valsts/pašvaldību iestāžu, gan NVO sociālo darbinieku, tāpat arī ar sociālā darba jomu saistīto akadēmisko spēku, supervizoru un iestāžu/ struktūrvienību vadītāju viedoklis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1318B55-C583-42E5-ABA1-BE8CC332E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5581" y="4078224"/>
            <a:ext cx="4977975" cy="1979514"/>
          </a:xfrm>
          <a:prstGeom prst="rect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7F6F6B4-E636-4DFA-BFCA-B8D3BCAD5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5379" y="4238571"/>
            <a:ext cx="1658819" cy="1658819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FSW Statement on Violence and Conflict – International Federation ...">
            <a:extLst>
              <a:ext uri="{FF2B5EF4-FFF2-40B4-BE49-F238E27FC236}">
                <a16:creationId xmlns:a16="http://schemas.microsoft.com/office/drawing/2014/main" id="{F070F1F4-7184-4CB1-8164-84232591A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56431" y="4274872"/>
            <a:ext cx="2246067" cy="1594707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062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2233</TotalTime>
  <Words>763</Words>
  <Application>Microsoft Office PowerPoint</Application>
  <PresentationFormat>Widescreen</PresentationFormat>
  <Paragraphs>62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Darba vide sociālajā darbā Latvijā – izaicinājumi un risinājumi </vt:lpstr>
      <vt:lpstr>Saturs </vt:lpstr>
      <vt:lpstr>PowerPoint Presentation</vt:lpstr>
      <vt:lpstr>Sociālā darba vides raksturojošie lielumi, kas vienlaikus var būt arī riska faktori darbinieku drošībai un veselībai:</vt:lpstr>
      <vt:lpstr>Sociālais darbs ar ģimenēm ar bērniem ārkārtējās situācijas apstākļos. Problemātika:</vt:lpstr>
      <vt:lpstr>Problemātika (2):</vt:lpstr>
      <vt:lpstr>Ilgstoša stresa ietekme darba vietā var būtiski ietekmēt ne tikai darbinieka veselību:</vt:lpstr>
      <vt:lpstr>…bet arī organizāciju, kurā viņš strādā: </vt:lpstr>
      <vt:lpstr>Globāls pētījums par sociālo darbinieku darba apstākļiem, kas var ietekmēt stresu</vt:lpstr>
      <vt:lpstr>Globālais pētījums:</vt:lpstr>
      <vt:lpstr>Risinājumi:</vt:lpstr>
      <vt:lpstr>Uz sadarbību!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Sociālā darba vide Latvijā – izaicinājumi un risinājumi</dc:title>
  <dc:creator>Līva Vīksne</dc:creator>
  <cp:lastModifiedBy>Ilze Kurme</cp:lastModifiedBy>
  <cp:revision>8</cp:revision>
  <dcterms:created xsi:type="dcterms:W3CDTF">2020-04-20T19:49:56Z</dcterms:created>
  <dcterms:modified xsi:type="dcterms:W3CDTF">2020-04-22T20:25:12Z</dcterms:modified>
</cp:coreProperties>
</file>